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91" r:id="rId3"/>
    <p:sldId id="355" r:id="rId4"/>
    <p:sldId id="292" r:id="rId5"/>
    <p:sldId id="260" r:id="rId6"/>
    <p:sldId id="272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261" r:id="rId19"/>
    <p:sldId id="273" r:id="rId20"/>
    <p:sldId id="297" r:id="rId21"/>
    <p:sldId id="340" r:id="rId22"/>
    <p:sldId id="342" r:id="rId23"/>
    <p:sldId id="299" r:id="rId24"/>
    <p:sldId id="301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7" r:id="rId37"/>
    <p:sldId id="315" r:id="rId38"/>
    <p:sldId id="316" r:id="rId39"/>
    <p:sldId id="319" r:id="rId40"/>
    <p:sldId id="328" r:id="rId41"/>
    <p:sldId id="336" r:id="rId42"/>
    <p:sldId id="338" r:id="rId43"/>
    <p:sldId id="341" r:id="rId44"/>
    <p:sldId id="343" r:id="rId45"/>
    <p:sldId id="337" r:id="rId46"/>
    <p:sldId id="339" r:id="rId47"/>
    <p:sldId id="335" r:id="rId48"/>
    <p:sldId id="332" r:id="rId49"/>
    <p:sldId id="321" r:id="rId50"/>
    <p:sldId id="334" r:id="rId51"/>
    <p:sldId id="270" r:id="rId52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22D47"/>
    <a:srgbClr val="E6E6E6"/>
    <a:srgbClr val="F9464C"/>
    <a:srgbClr val="212C46"/>
    <a:srgbClr val="202B45"/>
    <a:srgbClr val="E3E3E3"/>
    <a:srgbClr val="1E2942"/>
    <a:srgbClr val="232E4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>
      <p:cViewPr>
        <p:scale>
          <a:sx n="66" d="100"/>
          <a:sy n="66" d="100"/>
        </p:scale>
        <p:origin x="-592" y="-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9230F-8116-4C05-8C5C-B86C21EF6FF5}" type="datetimeFigureOut">
              <a:rPr lang="zh-CN" altLang="en-US" smtClean="0"/>
              <a:pPr/>
              <a:t>2020/9/24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D8ECA-282F-42F1-BC7F-D74985E5C4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498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80870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4173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4322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90259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4322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4322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4322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41422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02680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02680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0268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90259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02680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02680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02680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41422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0268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90259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639070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639070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63907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639070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639070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639070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639070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026805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639070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63907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839233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026805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063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76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8567A3A1-ABB3-46DF-9029-3D6852060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993914"/>
          </a:xfrm>
          <a:prstGeom prst="rect">
            <a:avLst/>
          </a:prstGeom>
        </p:spPr>
      </p:pic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xmlns="" id="{BE2EFD5F-DD81-4D1E-9D8E-989295744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939752" y="202510"/>
            <a:ext cx="77672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buNone/>
              <a:defRPr sz="20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26A7DA1-0D89-4EE8-9B22-FB76BA3A0731}"/>
              </a:ext>
            </a:extLst>
          </p:cNvPr>
          <p:cNvSpPr/>
          <p:nvPr userDrawn="1"/>
        </p:nvSpPr>
        <p:spPr>
          <a:xfrm>
            <a:off x="5303912" y="7317432"/>
            <a:ext cx="30861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</a:t>
            </a:r>
            <a:endParaRPr lang="zh-CN" altLang="en-US" sz="11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F333A5C0-E876-4CF8-A9C9-B080A395A594}"/>
              </a:ext>
            </a:extLst>
          </p:cNvPr>
          <p:cNvSpPr/>
          <p:nvPr userDrawn="1"/>
        </p:nvSpPr>
        <p:spPr>
          <a:xfrm>
            <a:off x="1055440" y="7029400"/>
            <a:ext cx="30861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</a:t>
            </a:r>
            <a:endParaRPr lang="zh-CN" altLang="en-US" sz="11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5">
            <a:extLst>
              <a:ext uri="{FF2B5EF4-FFF2-40B4-BE49-F238E27FC236}">
                <a16:creationId xmlns:a16="http://schemas.microsoft.com/office/drawing/2014/main" xmlns="" id="{BC62FAF8-9FA9-4018-B5D9-F6F059147C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444" t="3420" r="4169" b="3420"/>
          <a:stretch/>
        </p:blipFill>
        <p:spPr>
          <a:xfrm>
            <a:off x="-96688" y="188640"/>
            <a:ext cx="11521280" cy="6564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xmlns="" id="{4B72CE09-8516-4928-BDFE-6D9770C4BE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113" t="11984" r="5113" b="6358"/>
          <a:stretch/>
        </p:blipFill>
        <p:spPr>
          <a:xfrm>
            <a:off x="551384" y="329302"/>
            <a:ext cx="11089232" cy="6528698"/>
          </a:xfrm>
          <a:prstGeom prst="rect">
            <a:avLst/>
          </a:prstGeom>
        </p:spPr>
      </p:pic>
      <p:pic>
        <p:nvPicPr>
          <p:cNvPr id="8" name="그림 4">
            <a:extLst>
              <a:ext uri="{FF2B5EF4-FFF2-40B4-BE49-F238E27FC236}">
                <a16:creationId xmlns:a16="http://schemas.microsoft.com/office/drawing/2014/main" xmlns="" id="{84967BF2-CE1F-496B-8E68-5ABE6B18E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5C02EC2-373F-4CBC-8FD4-930904287C36}"/>
              </a:ext>
            </a:extLst>
          </p:cNvPr>
          <p:cNvSpPr/>
          <p:nvPr userDrawn="1"/>
        </p:nvSpPr>
        <p:spPr>
          <a:xfrm>
            <a:off x="1055440" y="7029400"/>
            <a:ext cx="30861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</a:t>
            </a:r>
            <a:endParaRPr lang="zh-CN" altLang="en-US" sz="11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1056063-6FB4-4CB4-8DEA-8E1A33E94132}"/>
              </a:ext>
            </a:extLst>
          </p:cNvPr>
          <p:cNvSpPr/>
          <p:nvPr userDrawn="1"/>
        </p:nvSpPr>
        <p:spPr>
          <a:xfrm>
            <a:off x="7752184" y="7029400"/>
            <a:ext cx="30861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</a:t>
            </a:r>
            <a:endParaRPr lang="zh-CN" altLang="en-US" sz="11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xmlns="" id="{246BF701-DA55-4DF3-B63E-F9EB16B6D1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0"/>
            <a:ext cx="12313368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3">
            <a:extLst>
              <a:ext uri="{FF2B5EF4-FFF2-40B4-BE49-F238E27FC236}">
                <a16:creationId xmlns:a16="http://schemas.microsoft.com/office/drawing/2014/main" xmlns="" id="{F52E13BF-3267-4EF5-AC6C-B4812797F2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113" t="11984" r="5113" b="6358"/>
          <a:stretch/>
        </p:blipFill>
        <p:spPr>
          <a:xfrm>
            <a:off x="551384" y="329302"/>
            <a:ext cx="11089232" cy="65286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55337DB-89B1-4C1D-B6F2-AB929A0826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8220"/>
          <a:stretch/>
        </p:blipFill>
        <p:spPr>
          <a:xfrm>
            <a:off x="407368" y="0"/>
            <a:ext cx="5405499" cy="602128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8DBA376F-9A4F-4B37-89DD-F727EC7FA0CB}"/>
              </a:ext>
            </a:extLst>
          </p:cNvPr>
          <p:cNvSpPr txBox="1">
            <a:spLocks/>
          </p:cNvSpPr>
          <p:nvPr/>
        </p:nvSpPr>
        <p:spPr>
          <a:xfrm>
            <a:off x="5087888" y="1869878"/>
            <a:ext cx="4671817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40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省考试院自学考试计划管理系统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xmlns="" id="{1785BC8B-A428-4F83-B071-A6580B164E5A}"/>
              </a:ext>
            </a:extLst>
          </p:cNvPr>
          <p:cNvSpPr txBox="1">
            <a:spLocks/>
          </p:cNvSpPr>
          <p:nvPr/>
        </p:nvSpPr>
        <p:spPr>
          <a:xfrm>
            <a:off x="5015880" y="3933056"/>
            <a:ext cx="2128995" cy="3964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人：刘心雨</a:t>
            </a:r>
            <a:r>
              <a:rPr lang="en-US" altLang="zh-CN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ko-KR" altLang="en-US" sz="1800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FA2A4C0F-B64E-4B65-8B70-48930B32F0E0}"/>
              </a:ext>
            </a:extLst>
          </p:cNvPr>
          <p:cNvSpPr txBox="1">
            <a:spLocks/>
          </p:cNvSpPr>
          <p:nvPr/>
        </p:nvSpPr>
        <p:spPr>
          <a:xfrm>
            <a:off x="6888088" y="3933056"/>
            <a:ext cx="2826778" cy="4160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  <a:r>
              <a:rPr lang="zh-CN" altLang="en-US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ko-KR" altLang="en-US" sz="1800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0" name="그림 4">
            <a:extLst>
              <a:ext uri="{FF2B5EF4-FFF2-40B4-BE49-F238E27FC236}">
                <a16:creationId xmlns:a16="http://schemas.microsoft.com/office/drawing/2014/main" xmlns="" id="{6E9A6C10-270C-440D-BF99-D2EAA027B2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xmlns="" id="{C98E4655-7B1A-434E-BAAF-6E45DDB2043D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1E2942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1E294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24" name="직선 연결선 8">
            <a:extLst>
              <a:ext uri="{FF2B5EF4-FFF2-40B4-BE49-F238E27FC236}">
                <a16:creationId xmlns:a16="http://schemas.microsoft.com/office/drawing/2014/main" xmlns="" id="{8C9D0BF8-A7FF-425E-B85D-98736BD1BDE0}"/>
              </a:ext>
            </a:extLst>
          </p:cNvPr>
          <p:cNvCxnSpPr/>
          <p:nvPr/>
        </p:nvCxnSpPr>
        <p:spPr>
          <a:xfrm>
            <a:off x="5537237" y="1484784"/>
            <a:ext cx="541461" cy="0"/>
          </a:xfrm>
          <a:prstGeom prst="line">
            <a:avLst/>
          </a:prstGeom>
          <a:ln w="19050">
            <a:solidFill>
              <a:srgbClr val="1E2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xmlns="" id="{0FC42E2C-216C-4B50-9D31-2DA96717BD76}"/>
              </a:ext>
            </a:extLst>
          </p:cNvPr>
          <p:cNvCxnSpPr/>
          <p:nvPr/>
        </p:nvCxnSpPr>
        <p:spPr>
          <a:xfrm>
            <a:off x="5807968" y="3855297"/>
            <a:ext cx="541461" cy="0"/>
          </a:xfrm>
          <a:prstGeom prst="line">
            <a:avLst/>
          </a:prstGeom>
          <a:ln w="19050">
            <a:solidFill>
              <a:srgbClr val="1E2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82F06DF1-3085-402E-85CF-62467F49CCB5}"/>
              </a:ext>
            </a:extLst>
          </p:cNvPr>
          <p:cNvSpPr/>
          <p:nvPr/>
        </p:nvSpPr>
        <p:spPr>
          <a:xfrm>
            <a:off x="5663952" y="3162384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E2942"/>
                </a:solidFill>
                <a:latin typeface="Arial" panose="020B0604020202020204" pitchFamily="34" charset="0"/>
              </a:rPr>
              <a:t>Business plan</a:t>
            </a:r>
            <a:endParaRPr lang="en-US" altLang="zh-CN" b="0" i="0" dirty="0">
              <a:solidFill>
                <a:srgbClr val="1E294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66346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21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项目过程（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）先启阶段</a:t>
            </a:r>
            <a:endParaRPr lang="zh-CN" alt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1504" y="1268760"/>
            <a:ext cx="88328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项目过程（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）先启阶段</a:t>
            </a:r>
            <a:endParaRPr lang="zh-CN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400" y="1196752"/>
            <a:ext cx="4133850" cy="488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7968" y="1412776"/>
            <a:ext cx="4692650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项目过程（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）精化阶段</a:t>
            </a:r>
            <a:endParaRPr lang="zh-CN" altLang="en-US" sz="3200" dirty="0"/>
          </a:p>
        </p:txBody>
      </p:sp>
      <p:pic>
        <p:nvPicPr>
          <p:cNvPr id="5" name="图片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3448" y="1484784"/>
            <a:ext cx="4968552" cy="4320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9456" y="1052736"/>
            <a:ext cx="46609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392" y="3645024"/>
            <a:ext cx="6419850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项目过程（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）精化阶段</a:t>
            </a:r>
            <a:endParaRPr lang="zh-CN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3432" y="1628800"/>
            <a:ext cx="10236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项目过程（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）精化阶段</a:t>
            </a:r>
            <a:endParaRPr lang="zh-CN" alt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68696" y="1628800"/>
            <a:ext cx="850900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21700" y="1772816"/>
            <a:ext cx="3670300" cy="480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项目过程（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）构建阶段</a:t>
            </a:r>
            <a:endParaRPr lang="zh-CN" alt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68696" y="1628800"/>
            <a:ext cx="5184576" cy="443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50" y="1412776"/>
            <a:ext cx="790575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48128" y="11247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测试分析报告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项目过程（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）整个阶段</a:t>
            </a:r>
            <a:endParaRPr lang="zh-CN" alt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376" y="1484784"/>
            <a:ext cx="607060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0096" y="1916832"/>
            <a:ext cx="487045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08168" y="141277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周例会纪要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项目过程（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）整个阶段</a:t>
            </a:r>
            <a:endParaRPr lang="zh-CN" altLang="en-US" sz="32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344" y="2276872"/>
            <a:ext cx="118808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999656" y="162880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项目问题跟踪表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4799856" y="3573015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二、系统功能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27350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主要功能</a:t>
            </a:r>
            <a:endParaRPr lang="zh-CN" altLang="en-US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A80B8F68-3D17-4685-948C-BBCF7B438929}"/>
              </a:ext>
            </a:extLst>
          </p:cNvPr>
          <p:cNvGrpSpPr/>
          <p:nvPr/>
        </p:nvGrpSpPr>
        <p:grpSpPr>
          <a:xfrm>
            <a:off x="7608168" y="2348880"/>
            <a:ext cx="3898230" cy="3575862"/>
            <a:chOff x="6970359" y="2215449"/>
            <a:chExt cx="4357688" cy="3997325"/>
          </a:xfrm>
        </p:grpSpPr>
        <p:sp>
          <p:nvSpPr>
            <p:cNvPr id="4" name="饼形 7">
              <a:extLst>
                <a:ext uri="{FF2B5EF4-FFF2-40B4-BE49-F238E27FC236}">
                  <a16:creationId xmlns:a16="http://schemas.microsoft.com/office/drawing/2014/main" xmlns="" id="{0537B5F4-5C7B-4C51-989A-C4F7E311CF82}"/>
                </a:ext>
              </a:extLst>
            </p:cNvPr>
            <p:cNvSpPr>
              <a:spLocks/>
            </p:cNvSpPr>
            <p:nvPr/>
          </p:nvSpPr>
          <p:spPr bwMode="auto">
            <a:xfrm rot="21426610">
              <a:off x="7398984" y="2283712"/>
              <a:ext cx="3929063" cy="3929062"/>
            </a:xfrm>
            <a:custGeom>
              <a:avLst/>
              <a:gdLst>
                <a:gd name="T0" fmla="*/ 3931975 w 3928699"/>
                <a:gd name="T1" fmla="*/ 1965988 h 3928699"/>
                <a:gd name="T2" fmla="*/ 2739403 w 3928699"/>
                <a:gd name="T3" fmla="*/ 3773449 h 3928699"/>
                <a:gd name="T4" fmla="*/ 1965988 w 3928699"/>
                <a:gd name="T5" fmla="*/ 1965988 h 3928699"/>
                <a:gd name="T6" fmla="*/ 3931975 w 3928699"/>
                <a:gd name="T7" fmla="*/ 1965988 h 392869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28699" h="3928699">
                  <a:moveTo>
                    <a:pt x="3928699" y="1964350"/>
                  </a:moveTo>
                  <a:cubicBezTo>
                    <a:pt x="3928699" y="2750551"/>
                    <a:pt x="3459926" y="3461024"/>
                    <a:pt x="2737117" y="3770313"/>
                  </a:cubicBezTo>
                  <a:lnTo>
                    <a:pt x="1964350" y="1964350"/>
                  </a:lnTo>
                  <a:lnTo>
                    <a:pt x="3928699" y="1964350"/>
                  </a:lnTo>
                  <a:close/>
                </a:path>
              </a:pathLst>
            </a:custGeom>
            <a:solidFill>
              <a:srgbClr val="F9464C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" name="椭圆 23">
              <a:extLst>
                <a:ext uri="{FF2B5EF4-FFF2-40B4-BE49-F238E27FC236}">
                  <a16:creationId xmlns:a16="http://schemas.microsoft.com/office/drawing/2014/main" xmlns="" id="{F598ED3D-1F04-4BA1-8C6C-EF909AC4A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359" y="2215449"/>
              <a:ext cx="2541588" cy="3683000"/>
            </a:xfrm>
            <a:custGeom>
              <a:avLst/>
              <a:gdLst>
                <a:gd name="T0" fmla="*/ 2347644 w 2251968"/>
                <a:gd name="T1" fmla="*/ 0 h 3263462"/>
                <a:gd name="T2" fmla="*/ 6690346 w 2251968"/>
                <a:gd name="T3" fmla="*/ 4957055 h 3263462"/>
                <a:gd name="T4" fmla="*/ 2151402 w 2251968"/>
                <a:gd name="T5" fmla="*/ 9691411 h 3263462"/>
                <a:gd name="T6" fmla="*/ 0 w 2251968"/>
                <a:gd name="T7" fmla="*/ 4932281 h 3263462"/>
                <a:gd name="T8" fmla="*/ 2347644 w 2251968"/>
                <a:gd name="T9" fmla="*/ 0 h 3263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51968" h="3263462">
                  <a:moveTo>
                    <a:pt x="790215" y="0"/>
                  </a:moveTo>
                  <a:lnTo>
                    <a:pt x="2251968" y="1669228"/>
                  </a:lnTo>
                  <a:lnTo>
                    <a:pt x="724161" y="3263462"/>
                  </a:lnTo>
                  <a:cubicBezTo>
                    <a:pt x="279418" y="2872729"/>
                    <a:pt x="0" y="2299437"/>
                    <a:pt x="0" y="1660884"/>
                  </a:cubicBezTo>
                  <a:cubicBezTo>
                    <a:pt x="0" y="990644"/>
                    <a:pt x="307837" y="392303"/>
                    <a:pt x="790215" y="0"/>
                  </a:cubicBezTo>
                  <a:close/>
                </a:path>
              </a:pathLst>
            </a:custGeom>
            <a:solidFill>
              <a:srgbClr val="222D47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椭圆 24">
              <a:extLst>
                <a:ext uri="{FF2B5EF4-FFF2-40B4-BE49-F238E27FC236}">
                  <a16:creationId xmlns:a16="http://schemas.microsoft.com/office/drawing/2014/main" xmlns="" id="{4A3D2964-BC64-4ED8-8A8C-82E110001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7434" y="2475799"/>
              <a:ext cx="3332163" cy="33305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63500" dir="8100000" algn="ctr" rotWithShape="0">
                <a:srgbClr val="000000">
                  <a:alpha val="25000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endParaRPr lang="zh-CN" altLang="en-US" sz="3100">
                <a:solidFill>
                  <a:schemeClr val="bg1"/>
                </a:solidFill>
              </a:endParaRPr>
            </a:p>
          </p:txBody>
        </p:sp>
        <p:sp>
          <p:nvSpPr>
            <p:cNvPr id="7" name="椭圆 25">
              <a:extLst>
                <a:ext uri="{FF2B5EF4-FFF2-40B4-BE49-F238E27FC236}">
                  <a16:creationId xmlns:a16="http://schemas.microsoft.com/office/drawing/2014/main" xmlns="" id="{A8FC1CBA-E70C-49A8-9026-D07904A61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97" y="2709162"/>
              <a:ext cx="2865437" cy="2863850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endParaRPr lang="zh-CN" altLang="en-US" sz="3100">
                <a:solidFill>
                  <a:schemeClr val="bg1"/>
                </a:solidFill>
              </a:endParaRPr>
            </a:p>
          </p:txBody>
        </p:sp>
        <p:sp>
          <p:nvSpPr>
            <p:cNvPr id="8" name="椭圆 26">
              <a:extLst>
                <a:ext uri="{FF2B5EF4-FFF2-40B4-BE49-F238E27FC236}">
                  <a16:creationId xmlns:a16="http://schemas.microsoft.com/office/drawing/2014/main" xmlns="" id="{6041A713-9A1E-4C1B-9E27-A3C67EA18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97" y="2709162"/>
              <a:ext cx="2865437" cy="2863850"/>
            </a:xfrm>
            <a:prstGeom prst="ellipse">
              <a:avLst/>
            </a:prstGeom>
            <a:solidFill>
              <a:schemeClr val="tx1">
                <a:alpha val="43921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矩形 27">
              <a:extLst>
                <a:ext uri="{FF2B5EF4-FFF2-40B4-BE49-F238E27FC236}">
                  <a16:creationId xmlns:a16="http://schemas.microsoft.com/office/drawing/2014/main" xmlns="" id="{8B7199BC-A174-4BBA-9E58-F5CACB09B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1262" y="3606344"/>
              <a:ext cx="2559051" cy="1341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xmlns="" id="{23B02C06-00AB-4699-9E4C-472B7AF89C1E}"/>
              </a:ext>
            </a:extLst>
          </p:cNvPr>
          <p:cNvSpPr txBox="1">
            <a:spLocks/>
          </p:cNvSpPr>
          <p:nvPr/>
        </p:nvSpPr>
        <p:spPr>
          <a:xfrm>
            <a:off x="5202199" y="2561642"/>
            <a:ext cx="6875165" cy="331236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257175" algn="l" rtl="0" fontAlgn="base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Õ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defRPr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•"/>
              <a:defRPr sz="1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–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»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Clr>
                <a:srgbClr val="549E39"/>
              </a:buClr>
              <a:buNone/>
              <a:defRPr/>
            </a:pPr>
            <a:r>
              <a:rPr lang="zh-CN" altLang="en-US" dirty="0" smtClean="0">
                <a:solidFill>
                  <a:srgbClr val="222D47"/>
                </a:solidFill>
                <a:latin typeface="Arial"/>
                <a:ea typeface="幼圆"/>
              </a:rPr>
              <a:t>专业计划管理</a:t>
            </a:r>
            <a:endParaRPr lang="en-US" altLang="zh-CN" dirty="0" smtClean="0">
              <a:solidFill>
                <a:srgbClr val="222D47"/>
              </a:solidFill>
              <a:latin typeface="Arial"/>
              <a:ea typeface="幼圆"/>
            </a:endParaRPr>
          </a:p>
          <a:p>
            <a:pPr marL="85725" indent="0">
              <a:buClr>
                <a:srgbClr val="549E39"/>
              </a:buClr>
              <a:buNone/>
              <a:defRPr/>
            </a:pPr>
            <a:r>
              <a:rPr lang="zh-CN" altLang="en-US" dirty="0" smtClean="0">
                <a:solidFill>
                  <a:srgbClr val="222D47"/>
                </a:solidFill>
                <a:latin typeface="Arial"/>
                <a:ea typeface="幼圆"/>
              </a:rPr>
              <a:t>专业管理</a:t>
            </a:r>
            <a:endParaRPr lang="en-US" altLang="zh-CN" dirty="0" smtClean="0">
              <a:solidFill>
                <a:srgbClr val="222D47"/>
              </a:solidFill>
              <a:latin typeface="Arial"/>
              <a:ea typeface="幼圆"/>
            </a:endParaRPr>
          </a:p>
          <a:p>
            <a:pPr marL="85725" indent="0">
              <a:buClr>
                <a:srgbClr val="549E39"/>
              </a:buClr>
              <a:buNone/>
              <a:defRPr/>
            </a:pPr>
            <a:r>
              <a:rPr lang="zh-CN" altLang="en-US" dirty="0" smtClean="0">
                <a:solidFill>
                  <a:srgbClr val="222D47"/>
                </a:solidFill>
                <a:latin typeface="Arial"/>
                <a:ea typeface="幼圆"/>
              </a:rPr>
              <a:t>课程管理</a:t>
            </a:r>
            <a:endParaRPr lang="en-US" altLang="zh-CN" dirty="0" smtClean="0">
              <a:solidFill>
                <a:srgbClr val="222D47"/>
              </a:solidFill>
              <a:latin typeface="Arial"/>
              <a:ea typeface="幼圆"/>
            </a:endParaRPr>
          </a:p>
          <a:p>
            <a:pPr marL="85725" marR="0" lvl="0" indent="0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549E39"/>
              </a:buClr>
              <a:buSzPct val="80000"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000" b="0" i="0" strike="noStrike" kern="1200" cap="none" spc="0" normalizeH="0" baseline="0" noProof="0" dirty="0" smtClean="0">
                <a:ln>
                  <a:noFill/>
                </a:ln>
                <a:solidFill>
                  <a:srgbClr val="222D47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专业课程管理</a:t>
            </a:r>
            <a:endParaRPr kumimoji="0" lang="en-US" altLang="zh-CN" sz="2000" b="0" i="0" strike="noStrike" kern="1200" cap="none" spc="0" normalizeH="0" baseline="0" noProof="0" dirty="0" smtClean="0">
              <a:ln>
                <a:noFill/>
              </a:ln>
              <a:solidFill>
                <a:srgbClr val="222D47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  <a:p>
            <a:pPr marL="85725" marR="0" lvl="0" indent="0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549E39"/>
              </a:buClr>
              <a:buSzPct val="80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 dirty="0" smtClean="0">
                <a:solidFill>
                  <a:srgbClr val="222D47"/>
                </a:solidFill>
                <a:latin typeface="Arial"/>
                <a:ea typeface="幼圆"/>
              </a:rPr>
              <a:t>课程、专业列表</a:t>
            </a:r>
            <a:endParaRPr lang="en-US" altLang="zh-CN" dirty="0" smtClean="0">
              <a:solidFill>
                <a:srgbClr val="222D47"/>
              </a:solidFill>
              <a:latin typeface="Arial"/>
              <a:ea typeface="幼圆"/>
            </a:endParaRPr>
          </a:p>
          <a:p>
            <a:pPr marL="85725" marR="0" lvl="0" indent="0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549E39"/>
              </a:buClr>
              <a:buSzPct val="80000"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000" b="0" i="0" strike="noStrike" kern="1200" cap="none" spc="0" normalizeH="0" baseline="0" noProof="0" dirty="0" smtClean="0">
                <a:ln>
                  <a:noFill/>
                </a:ln>
                <a:solidFill>
                  <a:srgbClr val="222D47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考试计划管理</a:t>
            </a:r>
            <a:endParaRPr kumimoji="0" lang="en-US" altLang="zh-CN" sz="2000" b="0" i="0" strike="noStrike" kern="1200" cap="none" spc="0" normalizeH="0" baseline="0" noProof="0" dirty="0" smtClean="0">
              <a:ln>
                <a:noFill/>
              </a:ln>
              <a:solidFill>
                <a:srgbClr val="222D47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376" y="2780928"/>
            <a:ext cx="443865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5957688-91B9-4AC5-82E7-906C8990B8E2}"/>
              </a:ext>
            </a:extLst>
          </p:cNvPr>
          <p:cNvSpPr/>
          <p:nvPr/>
        </p:nvSpPr>
        <p:spPr>
          <a:xfrm>
            <a:off x="2135560" y="1340768"/>
            <a:ext cx="558591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22D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计划管理子系统</a:t>
            </a:r>
            <a:endParaRPr lang="zh-CN" altLang="en-US" sz="2800" b="1" dirty="0">
              <a:solidFill>
                <a:srgbClr val="222D4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09320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8">
            <a:extLst>
              <a:ext uri="{FF2B5EF4-FFF2-40B4-BE49-F238E27FC236}">
                <a16:creationId xmlns:a16="http://schemas.microsoft.com/office/drawing/2014/main" xmlns="" id="{BC69E757-ADBD-463F-83BD-49A842B521FB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8190EC0-3007-48C5-8014-030AF2F5E414}"/>
              </a:ext>
            </a:extLst>
          </p:cNvPr>
          <p:cNvSpPr txBox="1">
            <a:spLocks/>
          </p:cNvSpPr>
          <p:nvPr/>
        </p:nvSpPr>
        <p:spPr>
          <a:xfrm>
            <a:off x="5015880" y="754887"/>
            <a:ext cx="3456384" cy="11619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角色介绍</a:t>
            </a:r>
            <a:endParaRPr kumimoji="0" lang="zh-CN" altLang="en-US" sz="54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xmlns="" id="{BBEE398D-6072-406B-BDBF-08B24BDC949A}"/>
              </a:ext>
            </a:extLst>
          </p:cNvPr>
          <p:cNvSpPr txBox="1">
            <a:spLocks/>
          </p:cNvSpPr>
          <p:nvPr/>
        </p:nvSpPr>
        <p:spPr>
          <a:xfrm>
            <a:off x="5159896" y="2708920"/>
            <a:ext cx="4608512" cy="27366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刘心雨：界面设计、测试员、需求分析员、系统分析师</a:t>
            </a:r>
            <a:endParaRPr lang="en-US" altLang="zh-CN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高欢：系统分析师、架构师、数据库工程师</a:t>
            </a:r>
            <a:endParaRPr lang="en-US" altLang="zh-CN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漆美林：系统分析师、数据库工程师、配置员</a:t>
            </a:r>
            <a:endParaRPr lang="en-US" altLang="zh-CN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黎茜茜：测试员、需求分析员、系统分析师</a:t>
            </a:r>
            <a:endParaRPr lang="en-US" altLang="zh-CN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王志明：系统分析师、需求分析员、配置员</a:t>
            </a:r>
            <a:endParaRPr lang="zh-CN" altLang="en-US" sz="1400" b="1" dirty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xmlns="" id="{18190EC0-3007-48C5-8014-030AF2F5E414}"/>
              </a:ext>
            </a:extLst>
          </p:cNvPr>
          <p:cNvSpPr txBox="1">
            <a:spLocks/>
          </p:cNvSpPr>
          <p:nvPr/>
        </p:nvSpPr>
        <p:spPr>
          <a:xfrm>
            <a:off x="197044" y="1009396"/>
            <a:ext cx="2370564" cy="37753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成都理工大学</a:t>
            </a:r>
            <a:r>
              <a:rPr lang="en-US" altLang="zh-CN" sz="3200" b="1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24976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主要功能</a:t>
            </a:r>
            <a:endParaRPr lang="zh-CN" altLang="en-US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A80B8F68-3D17-4685-948C-BBCF7B438929}"/>
              </a:ext>
            </a:extLst>
          </p:cNvPr>
          <p:cNvGrpSpPr/>
          <p:nvPr/>
        </p:nvGrpSpPr>
        <p:grpSpPr>
          <a:xfrm>
            <a:off x="7598370" y="2373418"/>
            <a:ext cx="3898230" cy="3575862"/>
            <a:chOff x="6970359" y="2215449"/>
            <a:chExt cx="4357688" cy="3997325"/>
          </a:xfrm>
        </p:grpSpPr>
        <p:sp>
          <p:nvSpPr>
            <p:cNvPr id="4" name="饼形 7">
              <a:extLst>
                <a:ext uri="{FF2B5EF4-FFF2-40B4-BE49-F238E27FC236}">
                  <a16:creationId xmlns:a16="http://schemas.microsoft.com/office/drawing/2014/main" xmlns="" id="{0537B5F4-5C7B-4C51-989A-C4F7E311CF82}"/>
                </a:ext>
              </a:extLst>
            </p:cNvPr>
            <p:cNvSpPr>
              <a:spLocks/>
            </p:cNvSpPr>
            <p:nvPr/>
          </p:nvSpPr>
          <p:spPr bwMode="auto">
            <a:xfrm rot="21426610">
              <a:off x="7398984" y="2283712"/>
              <a:ext cx="3929063" cy="3929062"/>
            </a:xfrm>
            <a:custGeom>
              <a:avLst/>
              <a:gdLst>
                <a:gd name="T0" fmla="*/ 3931975 w 3928699"/>
                <a:gd name="T1" fmla="*/ 1965988 h 3928699"/>
                <a:gd name="T2" fmla="*/ 2739403 w 3928699"/>
                <a:gd name="T3" fmla="*/ 3773449 h 3928699"/>
                <a:gd name="T4" fmla="*/ 1965988 w 3928699"/>
                <a:gd name="T5" fmla="*/ 1965988 h 3928699"/>
                <a:gd name="T6" fmla="*/ 3931975 w 3928699"/>
                <a:gd name="T7" fmla="*/ 1965988 h 392869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28699" h="3928699">
                  <a:moveTo>
                    <a:pt x="3928699" y="1964350"/>
                  </a:moveTo>
                  <a:cubicBezTo>
                    <a:pt x="3928699" y="2750551"/>
                    <a:pt x="3459926" y="3461024"/>
                    <a:pt x="2737117" y="3770313"/>
                  </a:cubicBezTo>
                  <a:lnTo>
                    <a:pt x="1964350" y="1964350"/>
                  </a:lnTo>
                  <a:lnTo>
                    <a:pt x="3928699" y="1964350"/>
                  </a:lnTo>
                  <a:close/>
                </a:path>
              </a:pathLst>
            </a:custGeom>
            <a:solidFill>
              <a:srgbClr val="F9464C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" name="椭圆 23">
              <a:extLst>
                <a:ext uri="{FF2B5EF4-FFF2-40B4-BE49-F238E27FC236}">
                  <a16:creationId xmlns:a16="http://schemas.microsoft.com/office/drawing/2014/main" xmlns="" id="{F598ED3D-1F04-4BA1-8C6C-EF909AC4A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359" y="2215449"/>
              <a:ext cx="2541588" cy="3683000"/>
            </a:xfrm>
            <a:custGeom>
              <a:avLst/>
              <a:gdLst>
                <a:gd name="T0" fmla="*/ 2347644 w 2251968"/>
                <a:gd name="T1" fmla="*/ 0 h 3263462"/>
                <a:gd name="T2" fmla="*/ 6690346 w 2251968"/>
                <a:gd name="T3" fmla="*/ 4957055 h 3263462"/>
                <a:gd name="T4" fmla="*/ 2151402 w 2251968"/>
                <a:gd name="T5" fmla="*/ 9691411 h 3263462"/>
                <a:gd name="T6" fmla="*/ 0 w 2251968"/>
                <a:gd name="T7" fmla="*/ 4932281 h 3263462"/>
                <a:gd name="T8" fmla="*/ 2347644 w 2251968"/>
                <a:gd name="T9" fmla="*/ 0 h 3263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51968" h="3263462">
                  <a:moveTo>
                    <a:pt x="790215" y="0"/>
                  </a:moveTo>
                  <a:lnTo>
                    <a:pt x="2251968" y="1669228"/>
                  </a:lnTo>
                  <a:lnTo>
                    <a:pt x="724161" y="3263462"/>
                  </a:lnTo>
                  <a:cubicBezTo>
                    <a:pt x="279418" y="2872729"/>
                    <a:pt x="0" y="2299437"/>
                    <a:pt x="0" y="1660884"/>
                  </a:cubicBezTo>
                  <a:cubicBezTo>
                    <a:pt x="0" y="990644"/>
                    <a:pt x="307837" y="392303"/>
                    <a:pt x="790215" y="0"/>
                  </a:cubicBezTo>
                  <a:close/>
                </a:path>
              </a:pathLst>
            </a:custGeom>
            <a:solidFill>
              <a:srgbClr val="222D47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椭圆 24">
              <a:extLst>
                <a:ext uri="{FF2B5EF4-FFF2-40B4-BE49-F238E27FC236}">
                  <a16:creationId xmlns:a16="http://schemas.microsoft.com/office/drawing/2014/main" xmlns="" id="{4A3D2964-BC64-4ED8-8A8C-82E110001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7434" y="2475799"/>
              <a:ext cx="3332163" cy="33305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63500" dir="8100000" algn="ctr" rotWithShape="0">
                <a:srgbClr val="000000">
                  <a:alpha val="25000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endParaRPr lang="zh-CN" altLang="en-US" sz="3100">
                <a:solidFill>
                  <a:schemeClr val="bg1"/>
                </a:solidFill>
              </a:endParaRPr>
            </a:p>
          </p:txBody>
        </p:sp>
        <p:sp>
          <p:nvSpPr>
            <p:cNvPr id="7" name="椭圆 25">
              <a:extLst>
                <a:ext uri="{FF2B5EF4-FFF2-40B4-BE49-F238E27FC236}">
                  <a16:creationId xmlns:a16="http://schemas.microsoft.com/office/drawing/2014/main" xmlns="" id="{A8FC1CBA-E70C-49A8-9026-D07904A61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97" y="2709162"/>
              <a:ext cx="2865437" cy="2863850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endParaRPr lang="zh-CN" altLang="en-US" sz="3100">
                <a:solidFill>
                  <a:schemeClr val="bg1"/>
                </a:solidFill>
              </a:endParaRPr>
            </a:p>
          </p:txBody>
        </p:sp>
        <p:sp>
          <p:nvSpPr>
            <p:cNvPr id="8" name="椭圆 26">
              <a:extLst>
                <a:ext uri="{FF2B5EF4-FFF2-40B4-BE49-F238E27FC236}">
                  <a16:creationId xmlns:a16="http://schemas.microsoft.com/office/drawing/2014/main" xmlns="" id="{6041A713-9A1E-4C1B-9E27-A3C67EA18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97" y="2709162"/>
              <a:ext cx="2865437" cy="2863850"/>
            </a:xfrm>
            <a:prstGeom prst="ellipse">
              <a:avLst/>
            </a:prstGeom>
            <a:solidFill>
              <a:schemeClr val="tx1">
                <a:alpha val="43921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矩形 27">
              <a:extLst>
                <a:ext uri="{FF2B5EF4-FFF2-40B4-BE49-F238E27FC236}">
                  <a16:creationId xmlns:a16="http://schemas.microsoft.com/office/drawing/2014/main" xmlns="" id="{8B7199BC-A174-4BBA-9E58-F5CACB09B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1262" y="3606344"/>
              <a:ext cx="2559051" cy="1341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5957688-91B9-4AC5-82E7-906C8990B8E2}"/>
              </a:ext>
            </a:extLst>
          </p:cNvPr>
          <p:cNvSpPr/>
          <p:nvPr/>
        </p:nvSpPr>
        <p:spPr>
          <a:xfrm>
            <a:off x="1942332" y="1944327"/>
            <a:ext cx="558591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22D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考次管理子系统</a:t>
            </a:r>
            <a:endParaRPr lang="zh-CN" altLang="en-US" sz="2800" b="1" dirty="0">
              <a:solidFill>
                <a:srgbClr val="222D4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87488" y="3212976"/>
            <a:ext cx="353695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6104005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主要功能</a:t>
            </a:r>
            <a:endParaRPr lang="zh-CN" altLang="en-US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A80B8F68-3D17-4685-948C-BBCF7B438929}"/>
              </a:ext>
            </a:extLst>
          </p:cNvPr>
          <p:cNvGrpSpPr/>
          <p:nvPr/>
        </p:nvGrpSpPr>
        <p:grpSpPr>
          <a:xfrm>
            <a:off x="7598370" y="2373418"/>
            <a:ext cx="3898230" cy="3575862"/>
            <a:chOff x="6970359" y="2215449"/>
            <a:chExt cx="4357688" cy="3997325"/>
          </a:xfrm>
        </p:grpSpPr>
        <p:sp>
          <p:nvSpPr>
            <p:cNvPr id="4" name="饼形 7">
              <a:extLst>
                <a:ext uri="{FF2B5EF4-FFF2-40B4-BE49-F238E27FC236}">
                  <a16:creationId xmlns:a16="http://schemas.microsoft.com/office/drawing/2014/main" xmlns="" id="{0537B5F4-5C7B-4C51-989A-C4F7E311CF82}"/>
                </a:ext>
              </a:extLst>
            </p:cNvPr>
            <p:cNvSpPr>
              <a:spLocks/>
            </p:cNvSpPr>
            <p:nvPr/>
          </p:nvSpPr>
          <p:spPr bwMode="auto">
            <a:xfrm rot="21426610">
              <a:off x="7398984" y="2283712"/>
              <a:ext cx="3929063" cy="3929062"/>
            </a:xfrm>
            <a:custGeom>
              <a:avLst/>
              <a:gdLst>
                <a:gd name="T0" fmla="*/ 3931975 w 3928699"/>
                <a:gd name="T1" fmla="*/ 1965988 h 3928699"/>
                <a:gd name="T2" fmla="*/ 2739403 w 3928699"/>
                <a:gd name="T3" fmla="*/ 3773449 h 3928699"/>
                <a:gd name="T4" fmla="*/ 1965988 w 3928699"/>
                <a:gd name="T5" fmla="*/ 1965988 h 3928699"/>
                <a:gd name="T6" fmla="*/ 3931975 w 3928699"/>
                <a:gd name="T7" fmla="*/ 1965988 h 392869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28699" h="3928699">
                  <a:moveTo>
                    <a:pt x="3928699" y="1964350"/>
                  </a:moveTo>
                  <a:cubicBezTo>
                    <a:pt x="3928699" y="2750551"/>
                    <a:pt x="3459926" y="3461024"/>
                    <a:pt x="2737117" y="3770313"/>
                  </a:cubicBezTo>
                  <a:lnTo>
                    <a:pt x="1964350" y="1964350"/>
                  </a:lnTo>
                  <a:lnTo>
                    <a:pt x="3928699" y="1964350"/>
                  </a:lnTo>
                  <a:close/>
                </a:path>
              </a:pathLst>
            </a:custGeom>
            <a:solidFill>
              <a:srgbClr val="F9464C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" name="椭圆 23">
              <a:extLst>
                <a:ext uri="{FF2B5EF4-FFF2-40B4-BE49-F238E27FC236}">
                  <a16:creationId xmlns:a16="http://schemas.microsoft.com/office/drawing/2014/main" xmlns="" id="{F598ED3D-1F04-4BA1-8C6C-EF909AC4A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359" y="2215449"/>
              <a:ext cx="2541588" cy="3683000"/>
            </a:xfrm>
            <a:custGeom>
              <a:avLst/>
              <a:gdLst>
                <a:gd name="T0" fmla="*/ 2347644 w 2251968"/>
                <a:gd name="T1" fmla="*/ 0 h 3263462"/>
                <a:gd name="T2" fmla="*/ 6690346 w 2251968"/>
                <a:gd name="T3" fmla="*/ 4957055 h 3263462"/>
                <a:gd name="T4" fmla="*/ 2151402 w 2251968"/>
                <a:gd name="T5" fmla="*/ 9691411 h 3263462"/>
                <a:gd name="T6" fmla="*/ 0 w 2251968"/>
                <a:gd name="T7" fmla="*/ 4932281 h 3263462"/>
                <a:gd name="T8" fmla="*/ 2347644 w 2251968"/>
                <a:gd name="T9" fmla="*/ 0 h 3263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51968" h="3263462">
                  <a:moveTo>
                    <a:pt x="790215" y="0"/>
                  </a:moveTo>
                  <a:lnTo>
                    <a:pt x="2251968" y="1669228"/>
                  </a:lnTo>
                  <a:lnTo>
                    <a:pt x="724161" y="3263462"/>
                  </a:lnTo>
                  <a:cubicBezTo>
                    <a:pt x="279418" y="2872729"/>
                    <a:pt x="0" y="2299437"/>
                    <a:pt x="0" y="1660884"/>
                  </a:cubicBezTo>
                  <a:cubicBezTo>
                    <a:pt x="0" y="990644"/>
                    <a:pt x="307837" y="392303"/>
                    <a:pt x="790215" y="0"/>
                  </a:cubicBezTo>
                  <a:close/>
                </a:path>
              </a:pathLst>
            </a:custGeom>
            <a:solidFill>
              <a:srgbClr val="222D47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椭圆 24">
              <a:extLst>
                <a:ext uri="{FF2B5EF4-FFF2-40B4-BE49-F238E27FC236}">
                  <a16:creationId xmlns:a16="http://schemas.microsoft.com/office/drawing/2014/main" xmlns="" id="{4A3D2964-BC64-4ED8-8A8C-82E110001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7434" y="2475799"/>
              <a:ext cx="3332163" cy="33305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63500" dir="8100000" algn="ctr" rotWithShape="0">
                <a:srgbClr val="000000">
                  <a:alpha val="25000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endParaRPr lang="zh-CN" altLang="en-US" sz="3100">
                <a:solidFill>
                  <a:schemeClr val="bg1"/>
                </a:solidFill>
              </a:endParaRPr>
            </a:p>
          </p:txBody>
        </p:sp>
        <p:sp>
          <p:nvSpPr>
            <p:cNvPr id="7" name="椭圆 25">
              <a:extLst>
                <a:ext uri="{FF2B5EF4-FFF2-40B4-BE49-F238E27FC236}">
                  <a16:creationId xmlns:a16="http://schemas.microsoft.com/office/drawing/2014/main" xmlns="" id="{A8FC1CBA-E70C-49A8-9026-D07904A61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97" y="2709162"/>
              <a:ext cx="2865437" cy="2863850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endParaRPr lang="zh-CN" altLang="en-US" sz="3100">
                <a:solidFill>
                  <a:schemeClr val="bg1"/>
                </a:solidFill>
              </a:endParaRPr>
            </a:p>
          </p:txBody>
        </p:sp>
        <p:sp>
          <p:nvSpPr>
            <p:cNvPr id="8" name="椭圆 26">
              <a:extLst>
                <a:ext uri="{FF2B5EF4-FFF2-40B4-BE49-F238E27FC236}">
                  <a16:creationId xmlns:a16="http://schemas.microsoft.com/office/drawing/2014/main" xmlns="" id="{6041A713-9A1E-4C1B-9E27-A3C67EA18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97" y="2709162"/>
              <a:ext cx="2865437" cy="2863850"/>
            </a:xfrm>
            <a:prstGeom prst="ellipse">
              <a:avLst/>
            </a:prstGeom>
            <a:solidFill>
              <a:schemeClr val="tx1">
                <a:alpha val="43921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矩形 27">
              <a:extLst>
                <a:ext uri="{FF2B5EF4-FFF2-40B4-BE49-F238E27FC236}">
                  <a16:creationId xmlns:a16="http://schemas.microsoft.com/office/drawing/2014/main" xmlns="" id="{8B7199BC-A174-4BBA-9E58-F5CACB09B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1262" y="3606344"/>
              <a:ext cx="2559051" cy="1341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5957688-91B9-4AC5-82E7-906C8990B8E2}"/>
              </a:ext>
            </a:extLst>
          </p:cNvPr>
          <p:cNvSpPr/>
          <p:nvPr/>
        </p:nvSpPr>
        <p:spPr>
          <a:xfrm>
            <a:off x="1942332" y="1944327"/>
            <a:ext cx="29295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22D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考试计划子系统</a:t>
            </a:r>
            <a:endParaRPr lang="zh-CN" altLang="en-US" sz="2800" b="1" dirty="0">
              <a:solidFill>
                <a:srgbClr val="222D4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87488" y="3140968"/>
            <a:ext cx="3744416" cy="245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6104005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目录结构</a:t>
            </a:r>
            <a:endParaRPr lang="zh-CN" altLang="en-US" sz="3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68760"/>
            <a:ext cx="36290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91744" y="1159520"/>
            <a:ext cx="2689334" cy="569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00056" y="1206906"/>
            <a:ext cx="2664296" cy="554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52384" y="1484784"/>
            <a:ext cx="2104594" cy="521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52184" y="1628800"/>
            <a:ext cx="375285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6104005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Tahoma" panose="020B0604030504040204" pitchFamily="34" charset="0"/>
              </a:rPr>
              <a:t>01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专业计划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034099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专业计划</a:t>
            </a:r>
            <a:endParaRPr lang="zh-CN" altLang="en-US" sz="32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23B02C06-00AB-4699-9E4C-472B7AF89C1E}"/>
              </a:ext>
            </a:extLst>
          </p:cNvPr>
          <p:cNvSpPr txBox="1">
            <a:spLocks/>
          </p:cNvSpPr>
          <p:nvPr/>
        </p:nvSpPr>
        <p:spPr>
          <a:xfrm>
            <a:off x="6816080" y="2492896"/>
            <a:ext cx="3994845" cy="338437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257175" algn="l" rtl="0" fontAlgn="base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Õ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defRPr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•"/>
              <a:defRPr sz="1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–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»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Clr>
                <a:srgbClr val="549E39"/>
              </a:buClr>
              <a:buNone/>
              <a:defRPr/>
            </a:pPr>
            <a:r>
              <a:rPr lang="zh-CN" altLang="en-US" sz="2200" dirty="0" smtClean="0">
                <a:solidFill>
                  <a:schemeClr val="tx1"/>
                </a:solidFill>
              </a:rPr>
              <a:t>专业计划是针对计划调整而创建计划、调整计划、审核计划和发布计划。</a:t>
            </a:r>
            <a:endParaRPr lang="en-US" altLang="zh-CN" sz="2200" dirty="0" smtClean="0">
              <a:solidFill>
                <a:schemeClr val="tx1"/>
              </a:solidFill>
              <a:latin typeface="Arial"/>
              <a:ea typeface="幼圆"/>
            </a:endParaRPr>
          </a:p>
        </p:txBody>
      </p:sp>
      <p:pic>
        <p:nvPicPr>
          <p:cNvPr id="6" name="图片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5520" y="1844824"/>
            <a:ext cx="4968552" cy="432048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="" xmlns:p14="http://schemas.microsoft.com/office/powerpoint/2010/main" val="17906056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专业管理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54764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专业管理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>
            <a:off x="6030889" y="2420888"/>
            <a:ext cx="46016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200" dirty="0" smtClean="0"/>
              <a:t>专业管理是针对专业相关信息的管理</a:t>
            </a:r>
            <a:r>
              <a:rPr lang="zh-CN" altLang="en-US" sz="2200" dirty="0" smtClean="0"/>
              <a:t>，包括专业基本信息管理、专业启用、专业停用、设置主考院校、维护全国专业。</a:t>
            </a:r>
            <a:endParaRPr lang="zh-CN" altLang="zh-CN" sz="2200" dirty="0"/>
          </a:p>
        </p:txBody>
      </p:sp>
      <p:pic>
        <p:nvPicPr>
          <p:cNvPr id="4099" name="Picture 3" descr="C:\Users\lenovo\Desktop\]7AZ0I}GQ1VF5546YO39~U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7448" y="1484784"/>
            <a:ext cx="4714147" cy="48719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583476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课程管理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</p:spTree>
    <p:extLst>
      <p:ext uri="{BB962C8B-B14F-4D97-AF65-F5344CB8AC3E}">
        <p14:creationId xmlns="" xmlns:p14="http://schemas.microsoft.com/office/powerpoint/2010/main" val="3499518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课程管理</a:t>
            </a:r>
            <a:endParaRPr lang="zh-CN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>
            <a:off x="5663952" y="2708920"/>
            <a:ext cx="55446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/>
              <a:t>课程管理是针对课程相关信息的管理，包括课程基本信息管理、课程停用、课程启用、维护全国课程</a:t>
            </a:r>
            <a:endParaRPr lang="zh-CN" altLang="zh-CN" sz="2200" dirty="0"/>
          </a:p>
        </p:txBody>
      </p:sp>
      <p:pic>
        <p:nvPicPr>
          <p:cNvPr id="5122" name="Picture 2" descr="C:\Users\lenovo\Desktop\C19[SN19FUJYS0P(]}GXDZ1.png"/>
          <p:cNvPicPr>
            <a:picLocks noChangeAspect="1" noChangeArrowheads="1"/>
          </p:cNvPicPr>
          <p:nvPr/>
        </p:nvPicPr>
        <p:blipFill>
          <a:blip r:embed="rId4" cstate="print"/>
          <a:srcRect t="16619" r="1786" b="10164"/>
          <a:stretch>
            <a:fillRect/>
          </a:stretch>
        </p:blipFill>
        <p:spPr bwMode="auto">
          <a:xfrm>
            <a:off x="983432" y="1628800"/>
            <a:ext cx="4464496" cy="40586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552411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专业课程管理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</p:spTree>
    <p:extLst>
      <p:ext uri="{BB962C8B-B14F-4D97-AF65-F5344CB8AC3E}">
        <p14:creationId xmlns="" xmlns:p14="http://schemas.microsoft.com/office/powerpoint/2010/main" val="22847362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8">
            <a:extLst>
              <a:ext uri="{FF2B5EF4-FFF2-40B4-BE49-F238E27FC236}">
                <a16:creationId xmlns:a16="http://schemas.microsoft.com/office/drawing/2014/main" xmlns="" id="{BC69E757-ADBD-463F-83BD-49A842B521FB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8190EC0-3007-48C5-8014-030AF2F5E414}"/>
              </a:ext>
            </a:extLst>
          </p:cNvPr>
          <p:cNvSpPr txBox="1">
            <a:spLocks/>
          </p:cNvSpPr>
          <p:nvPr/>
        </p:nvSpPr>
        <p:spPr>
          <a:xfrm>
            <a:off x="5015880" y="754887"/>
            <a:ext cx="3456384" cy="11619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文档部分</a:t>
            </a:r>
            <a:endParaRPr kumimoji="0" lang="zh-CN" altLang="en-US" sz="54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xmlns="" id="{BBEE398D-6072-406B-BDBF-08B24BDC949A}"/>
              </a:ext>
            </a:extLst>
          </p:cNvPr>
          <p:cNvSpPr txBox="1">
            <a:spLocks/>
          </p:cNvSpPr>
          <p:nvPr/>
        </p:nvSpPr>
        <p:spPr>
          <a:xfrm>
            <a:off x="5159896" y="2708920"/>
            <a:ext cx="4608512" cy="27366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刘心雨：项目开发计划  项目问题跟踪表 </a:t>
            </a: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测试日志</a:t>
            </a:r>
            <a:endParaRPr lang="en-US" altLang="zh-CN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漆美林：配置管理计划 数据库设计说明书</a:t>
            </a: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王志明：需求规格说明书  配置库 配置状态报告</a:t>
            </a: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黎茜茜：集成测试计划 界面原型 测试日志 测试计划</a:t>
            </a: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高欢：系统架构设计</a:t>
            </a: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 需求规格说明书</a:t>
            </a:r>
            <a:endParaRPr lang="zh-CN" altLang="en-US" sz="1400" b="1" dirty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xmlns="" id="{18190EC0-3007-48C5-8014-030AF2F5E414}"/>
              </a:ext>
            </a:extLst>
          </p:cNvPr>
          <p:cNvSpPr txBox="1">
            <a:spLocks/>
          </p:cNvSpPr>
          <p:nvPr/>
        </p:nvSpPr>
        <p:spPr>
          <a:xfrm>
            <a:off x="197044" y="1009396"/>
            <a:ext cx="2370564" cy="37753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成都理工大学</a:t>
            </a:r>
            <a:r>
              <a:rPr lang="en-US" altLang="zh-CN" sz="3200" b="1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24976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专业课程管理</a:t>
            </a:r>
            <a:endParaRPr lang="zh-CN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>
            <a:off x="6888088" y="2420888"/>
            <a:ext cx="38574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zh-CN" altLang="en-US" sz="2200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专业课程管理是建立专业课程的关系，以及课程之间的相互管理，如设置专业课程、专业方向管理、设置专业毕业条件</a:t>
            </a:r>
            <a:endParaRPr lang="zh-CN" altLang="zh-CN" sz="2200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99456" y="1844824"/>
            <a:ext cx="5016500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923577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4439816" y="3068960"/>
            <a:ext cx="6340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专业计划统计报表</a:t>
            </a: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</p:spTree>
    <p:extLst>
      <p:ext uri="{BB962C8B-B14F-4D97-AF65-F5344CB8AC3E}">
        <p14:creationId xmlns="" xmlns:p14="http://schemas.microsoft.com/office/powerpoint/2010/main" val="21394872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57028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专业计划统计报表</a:t>
            </a:r>
            <a:endParaRPr lang="zh-CN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 flipH="1">
            <a:off x="7104112" y="3068960"/>
            <a:ext cx="33123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/>
              <a:t>专业计划统计报表是对档次考试的专业计划进行统计分析，产生报表供查询。</a:t>
            </a:r>
            <a:endParaRPr lang="zh-CN" altLang="zh-CN" sz="2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9496" y="2060848"/>
            <a:ext cx="4737100" cy="324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373581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考次管理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</p:spTree>
    <p:extLst>
      <p:ext uri="{BB962C8B-B14F-4D97-AF65-F5344CB8AC3E}">
        <p14:creationId xmlns="" xmlns:p14="http://schemas.microsoft.com/office/powerpoint/2010/main" val="41081991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考次管理</a:t>
            </a:r>
            <a:endParaRPr lang="zh-CN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 flipH="1">
            <a:off x="6672064" y="2708920"/>
            <a:ext cx="33123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/>
              <a:t>考试管理包括：新增考次和设置考试日期。</a:t>
            </a:r>
            <a:endParaRPr lang="zh-CN" altLang="zh-CN" sz="2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7488" y="1988840"/>
            <a:ext cx="4610100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074659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考试计划管理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</p:spTree>
    <p:extLst>
      <p:ext uri="{BB962C8B-B14F-4D97-AF65-F5344CB8AC3E}">
        <p14:creationId xmlns="" xmlns:p14="http://schemas.microsoft.com/office/powerpoint/2010/main" val="38177705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考试计划管理</a:t>
            </a:r>
            <a:endParaRPr lang="zh-CN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 flipH="1">
            <a:off x="6960096" y="2636912"/>
            <a:ext cx="331236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/>
              <a:t>考试计划管理由考试院设置开考专业和开考课程。包括：设置考次对用专业计划、设置考次开考课表、审批考试计划</a:t>
            </a:r>
            <a:endParaRPr lang="zh-CN" altLang="zh-CN" sz="2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99455" y="1916832"/>
            <a:ext cx="533226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0956546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4367808" y="3429000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、数据库设计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10897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数据库设计</a:t>
            </a:r>
            <a:endParaRPr lang="zh-CN" alt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400" y="1052736"/>
            <a:ext cx="10857408" cy="5632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73997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四、图形界面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776767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8">
            <a:extLst>
              <a:ext uri="{FF2B5EF4-FFF2-40B4-BE49-F238E27FC236}">
                <a16:creationId xmlns:a16="http://schemas.microsoft.com/office/drawing/2014/main" xmlns="" id="{BC69E757-ADBD-463F-83BD-49A842B521FB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8190EC0-3007-48C5-8014-030AF2F5E414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xmlns="" id="{BBEE398D-6072-406B-BDBF-08B24BDC949A}"/>
              </a:ext>
            </a:extLst>
          </p:cNvPr>
          <p:cNvSpPr txBox="1">
            <a:spLocks/>
          </p:cNvSpPr>
          <p:nvPr/>
        </p:nvSpPr>
        <p:spPr>
          <a:xfrm>
            <a:off x="5087888" y="1268760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ko-KR" sz="2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24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xmlns="" id="{8C3761B4-EF57-417E-B724-DB1EC3F0C809}"/>
              </a:ext>
            </a:extLst>
          </p:cNvPr>
          <p:cNvSpPr txBox="1">
            <a:spLocks/>
          </p:cNvSpPr>
          <p:nvPr/>
        </p:nvSpPr>
        <p:spPr>
          <a:xfrm>
            <a:off x="5101208" y="2060848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二、系统功能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xmlns="" id="{8C3761B4-EF57-417E-B724-DB1EC3F0C809}"/>
              </a:ext>
            </a:extLst>
          </p:cNvPr>
          <p:cNvSpPr txBox="1">
            <a:spLocks/>
          </p:cNvSpPr>
          <p:nvPr/>
        </p:nvSpPr>
        <p:spPr>
          <a:xfrm>
            <a:off x="5098404" y="2783767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三、数据库设计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텍스트 개체 틀 11">
            <a:extLst>
              <a:ext uri="{FF2B5EF4-FFF2-40B4-BE49-F238E27FC236}">
                <a16:creationId xmlns:a16="http://schemas.microsoft.com/office/drawing/2014/main" xmlns="" id="{8C3761B4-EF57-417E-B724-DB1EC3F0C809}"/>
              </a:ext>
            </a:extLst>
          </p:cNvPr>
          <p:cNvSpPr txBox="1">
            <a:spLocks/>
          </p:cNvSpPr>
          <p:nvPr/>
        </p:nvSpPr>
        <p:spPr>
          <a:xfrm>
            <a:off x="5052982" y="4277957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、关键代码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xmlns="" id="{8C3761B4-EF57-417E-B724-DB1EC3F0C809}"/>
              </a:ext>
            </a:extLst>
          </p:cNvPr>
          <p:cNvSpPr txBox="1">
            <a:spLocks/>
          </p:cNvSpPr>
          <p:nvPr/>
        </p:nvSpPr>
        <p:spPr>
          <a:xfrm>
            <a:off x="5101208" y="3464587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四、图形界面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xmlns="" id="{8C3761B4-EF57-417E-B724-DB1EC3F0C809}"/>
              </a:ext>
            </a:extLst>
          </p:cNvPr>
          <p:cNvSpPr txBox="1">
            <a:spLocks/>
          </p:cNvSpPr>
          <p:nvPr/>
        </p:nvSpPr>
        <p:spPr>
          <a:xfrm>
            <a:off x="5087888" y="5067977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、成果展示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65196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7" grpId="0"/>
      <p:bldP spid="24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登录界面</a:t>
            </a:r>
            <a:endParaRPr lang="zh-CN" alt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9616" y="1412776"/>
            <a:ext cx="6715084" cy="4626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66451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首页</a:t>
            </a:r>
            <a:endParaRPr lang="zh-CN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70000"/>
            <a:ext cx="12192000" cy="55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958132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基本信息管理界面（一）</a:t>
            </a:r>
            <a:endParaRPr lang="zh-CN" altLang="en-US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052736"/>
            <a:ext cx="12077700" cy="55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643099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基本信息管理界面（二）</a:t>
            </a:r>
            <a:endParaRPr lang="zh-CN" alt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344" y="1196752"/>
            <a:ext cx="118999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643099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基本信息管理界面（三）</a:t>
            </a:r>
            <a:endParaRPr lang="zh-CN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40768"/>
            <a:ext cx="121920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643099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报表显示界面</a:t>
            </a:r>
            <a:endParaRPr lang="zh-CN" alt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96752"/>
            <a:ext cx="1205865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671549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修改信息界面</a:t>
            </a:r>
            <a:endParaRPr lang="zh-CN" alt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9777" y="1124743"/>
            <a:ext cx="4265938" cy="572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643099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4655840" y="3526674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、关键代码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844003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68654" y="31265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发布专业计划</a:t>
            </a:r>
            <a:endParaRPr lang="zh-CN" alt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 t="1564" r="5703"/>
          <a:stretch>
            <a:fillRect/>
          </a:stretch>
        </p:blipFill>
        <p:spPr bwMode="auto">
          <a:xfrm>
            <a:off x="0" y="1340768"/>
            <a:ext cx="5544616" cy="453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21150" y="1196752"/>
            <a:ext cx="8070850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894354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界面</a:t>
            </a:r>
            <a:endParaRPr lang="zh-CN" alt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360" y="1340768"/>
            <a:ext cx="5883401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0056" y="1340768"/>
            <a:ext cx="5342061" cy="52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70897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3791744" y="3573016"/>
            <a:ext cx="71096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 smtClean="0"/>
              <a:t>一、项目背景及过程</a:t>
            </a:r>
            <a:endParaRPr lang="zh-CN" altLang="en-US" sz="6000" dirty="0"/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27864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4799856" y="3573016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六、成果展示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145573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55337DB-89B1-4C1D-B6F2-AB929A0826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8220"/>
          <a:stretch/>
        </p:blipFill>
        <p:spPr>
          <a:xfrm>
            <a:off x="738000" y="0"/>
            <a:ext cx="5405499" cy="602128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8DBA376F-9A4F-4B37-89DD-F727EC7FA0CB}"/>
              </a:ext>
            </a:extLst>
          </p:cNvPr>
          <p:cNvSpPr txBox="1">
            <a:spLocks/>
          </p:cNvSpPr>
          <p:nvPr/>
        </p:nvSpPr>
        <p:spPr>
          <a:xfrm>
            <a:off x="4511824" y="2060846"/>
            <a:ext cx="5760640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212C4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그림 4">
            <a:extLst>
              <a:ext uri="{FF2B5EF4-FFF2-40B4-BE49-F238E27FC236}">
                <a16:creationId xmlns:a16="http://schemas.microsoft.com/office/drawing/2014/main" xmlns="" id="{6E9A6C10-270C-440D-BF99-D2EAA027B2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xmlns="" id="{C98E4655-7B1A-434E-BAAF-6E45DDB2043D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1E2942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1E294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24" name="직선 연결선 8">
            <a:extLst>
              <a:ext uri="{FF2B5EF4-FFF2-40B4-BE49-F238E27FC236}">
                <a16:creationId xmlns:a16="http://schemas.microsoft.com/office/drawing/2014/main" xmlns="" id="{8C9D0BF8-A7FF-425E-B85D-98736BD1BDE0}"/>
              </a:ext>
            </a:extLst>
          </p:cNvPr>
          <p:cNvCxnSpPr/>
          <p:nvPr/>
        </p:nvCxnSpPr>
        <p:spPr>
          <a:xfrm>
            <a:off x="5807968" y="2132856"/>
            <a:ext cx="541461" cy="0"/>
          </a:xfrm>
          <a:prstGeom prst="line">
            <a:avLst/>
          </a:prstGeom>
          <a:ln w="19050">
            <a:solidFill>
              <a:srgbClr val="1E2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xmlns="" id="{0FC42E2C-216C-4B50-9D31-2DA96717BD76}"/>
              </a:ext>
            </a:extLst>
          </p:cNvPr>
          <p:cNvCxnSpPr/>
          <p:nvPr/>
        </p:nvCxnSpPr>
        <p:spPr>
          <a:xfrm>
            <a:off x="5807968" y="3855297"/>
            <a:ext cx="541461" cy="0"/>
          </a:xfrm>
          <a:prstGeom prst="line">
            <a:avLst/>
          </a:prstGeom>
          <a:ln w="19050">
            <a:solidFill>
              <a:srgbClr val="1E2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82F06DF1-3085-402E-85CF-62467F49CCB5}"/>
              </a:ext>
            </a:extLst>
          </p:cNvPr>
          <p:cNvSpPr/>
          <p:nvPr/>
        </p:nvSpPr>
        <p:spPr>
          <a:xfrm>
            <a:off x="5663952" y="3162384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E2942"/>
                </a:solidFill>
                <a:latin typeface="Arial" panose="020B0604020202020204" pitchFamily="34" charset="0"/>
              </a:rPr>
              <a:t>Thank you for listening</a:t>
            </a:r>
            <a:endParaRPr lang="en-US" altLang="zh-CN" b="0" i="0" dirty="0">
              <a:solidFill>
                <a:srgbClr val="1E294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0583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项目背景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>
            <a:off x="623392" y="1700808"/>
            <a:ext cx="693237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/>
              <a:t>随着计算机技术的发展，越来越多的部门都在提高单位的办公自动化水平。自学考试规模大，考试次数多，管理环节多，涉及的管理部门和人员多，传统的手工管理模式存在以下缺点</a:t>
            </a:r>
            <a:r>
              <a:rPr lang="en-US" altLang="zh-CN" sz="2400" dirty="0" smtClean="0"/>
              <a:t>:(1)</a:t>
            </a:r>
            <a:r>
              <a:rPr lang="zh-CN" altLang="zh-CN" sz="2400" dirty="0" smtClean="0"/>
              <a:t>传统的现场报考模式，报考渠道单一，费时费力</a:t>
            </a:r>
            <a:r>
              <a:rPr lang="en-US" altLang="zh-CN" sz="2400" dirty="0" smtClean="0"/>
              <a:t>;(2)</a:t>
            </a:r>
            <a:r>
              <a:rPr lang="zh-CN" altLang="zh-CN" sz="2400" dirty="0" smtClean="0"/>
              <a:t>当考试计划更改时，很难做到各管理部门数据同步，给考务、考籍管理造成困难</a:t>
            </a:r>
            <a:r>
              <a:rPr lang="en-US" altLang="zh-CN" sz="2400" dirty="0" smtClean="0"/>
              <a:t>;(3)</a:t>
            </a:r>
            <a:r>
              <a:rPr lang="zh-CN" altLang="zh-CN" sz="2400" dirty="0" smtClean="0"/>
              <a:t>考生办理考籍更正、免考等业务时，以纸质材料提出申请、审批，时间长，效率低，易出错漏</a:t>
            </a:r>
            <a:r>
              <a:rPr lang="en-US" altLang="zh-CN" sz="2400" dirty="0" smtClean="0"/>
              <a:t>(4)</a:t>
            </a:r>
            <a:r>
              <a:rPr lang="zh-CN" altLang="zh-CN" sz="2400" dirty="0" smtClean="0"/>
              <a:t>由于专业考试计划调整产生大量的新旧课程交替，使得自学考试的毕业审核相当复杂。由于传统的手工管理模式和手段已难满足实际要求，</a:t>
            </a:r>
            <a:r>
              <a:rPr lang="en-US" altLang="zh-CN" sz="2400" dirty="0" smtClean="0"/>
              <a:t>313</a:t>
            </a:r>
            <a:r>
              <a:rPr lang="zh-CN" altLang="en-US" sz="2400" dirty="0" smtClean="0"/>
              <a:t>小组</a:t>
            </a:r>
            <a:r>
              <a:rPr lang="zh-CN" altLang="zh-CN" sz="2400" dirty="0" smtClean="0"/>
              <a:t>决定开发一套基于互联网的自学考试</a:t>
            </a:r>
            <a:r>
              <a:rPr lang="zh-CN" altLang="en-US" sz="2400" dirty="0" smtClean="0"/>
              <a:t>计划</a:t>
            </a:r>
            <a:r>
              <a:rPr lang="zh-CN" altLang="zh-CN" sz="2400" dirty="0" smtClean="0"/>
              <a:t>管理系统。</a:t>
            </a:r>
            <a:endParaRPr lang="zh-CN" altLang="zh-CN" sz="2400" dirty="0"/>
          </a:p>
        </p:txBody>
      </p:sp>
      <p:grpSp>
        <p:nvGrpSpPr>
          <p:cNvPr id="13" name="组合 20">
            <a:extLst>
              <a:ext uri="{FF2B5EF4-FFF2-40B4-BE49-F238E27FC236}">
                <a16:creationId xmlns:a16="http://schemas.microsoft.com/office/drawing/2014/main" xmlns="" id="{A35519F3-48EE-4DE8-A348-9DE4AC4945C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95394" y="2028491"/>
            <a:ext cx="3787006" cy="4098317"/>
            <a:chOff x="0" y="0"/>
            <a:chExt cx="3282696" cy="3553036"/>
          </a:xfrm>
        </p:grpSpPr>
        <p:pic>
          <p:nvPicPr>
            <p:cNvPr id="14" name="图片 21">
              <a:extLst>
                <a:ext uri="{FF2B5EF4-FFF2-40B4-BE49-F238E27FC236}">
                  <a16:creationId xmlns:a16="http://schemas.microsoft.com/office/drawing/2014/main" xmlns="" id="{EA310D20-FBFA-4576-B2BB-73C802E3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4692" t="13007" r="19736" b="12762"/>
            <a:stretch>
              <a:fillRect/>
            </a:stretch>
          </p:blipFill>
          <p:spPr bwMode="auto">
            <a:xfrm>
              <a:off x="695400" y="697517"/>
              <a:ext cx="1819656" cy="1974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 descr="00">
              <a:extLst>
                <a:ext uri="{FF2B5EF4-FFF2-40B4-BE49-F238E27FC236}">
                  <a16:creationId xmlns:a16="http://schemas.microsoft.com/office/drawing/2014/main" xmlns="" id="{02770EAC-BAAF-4B06-8DB3-116B9AB77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005" t="3050" r="5560" b="2527"/>
            <a:stretch>
              <a:fillRect/>
            </a:stretch>
          </p:blipFill>
          <p:spPr bwMode="auto">
            <a:xfrm>
              <a:off x="0" y="0"/>
              <a:ext cx="3282696" cy="3553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项目过程（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）先启阶段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9496" y="1412776"/>
            <a:ext cx="8959850" cy="488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项目过程（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）先启阶段</a:t>
            </a:r>
            <a:endParaRPr lang="zh-CN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5520" y="1196752"/>
            <a:ext cx="78549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9225" y="996950"/>
            <a:ext cx="9353550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项目过程（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）先启阶段</a:t>
            </a:r>
            <a:endParaRPr lang="zh-CN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650" y="1340768"/>
            <a:ext cx="120713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829</Words>
  <Application>Microsoft Office PowerPoint</Application>
  <PresentationFormat>自定义</PresentationFormat>
  <Paragraphs>180</Paragraphs>
  <Slides>51</Slides>
  <Notes>51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大白菜</dc:creator>
  <cp:lastModifiedBy>lenovo</cp:lastModifiedBy>
  <cp:revision>103</cp:revision>
  <dcterms:modified xsi:type="dcterms:W3CDTF">2020-09-24T09:22:45Z</dcterms:modified>
</cp:coreProperties>
</file>